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71" r:id="rId16"/>
    <p:sldId id="272" r:id="rId17"/>
    <p:sldId id="274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9" autoAdjust="0"/>
    <p:restoredTop sz="94709" autoAdjust="0"/>
  </p:normalViewPr>
  <p:slideViewPr>
    <p:cSldViewPr>
      <p:cViewPr varScale="1">
        <p:scale>
          <a:sx n="76" d="100"/>
          <a:sy n="76" d="100"/>
        </p:scale>
        <p:origin x="-2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AED60-75FB-4D0A-A493-D4A3C82246EE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6B4A-487C-4497-B114-4DCBC6060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142D7-0796-41AD-8F7C-FE35962FAC30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C6BB-A147-44B0-8FBF-C6365BE9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CB87-336A-4B13-A9FA-262898DF805A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01B34-957A-4AAD-8035-8F06015B0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1DEFC-89E3-4829-8B11-F29BA022B9F8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FC8BC-5185-4300-9E25-115E43296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D797-19E6-4FD2-947E-FACDDF4195C6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3908A-69BD-44D7-993D-E254DB7B0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ED9F-9A1D-4BAC-BA04-4F531CCFDC79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49C90-11E1-4DE5-8431-6FBEE0020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A7529-FBCC-4454-8FD0-8695BEA6B201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AFA3-B12D-4639-9324-2B8C562CE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F6D5E-1BB1-426E-8BF6-5A34D128CEB4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A2B20-FD5B-4262-A365-B74273923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DBE35-A8DC-40F9-9ACE-5190B09FBAAC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899C1-407C-47E3-8E46-DC8C0031D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9D3EE-3281-42D3-82B1-8FB35BF530D1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62DE-38FF-4D00-ABEB-922829F75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1943-692C-4A51-B154-73587C921BE0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799E-14B1-4425-9571-CAC71850B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732F3B-97BB-4BC7-A34E-86BED874D29F}" type="datetimeFigureOut">
              <a:rPr lang="en-US"/>
              <a:pPr>
                <a:defRPr/>
              </a:pPr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4670B3-D5C4-4258-8D1A-1754B748D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eram.k12.ny.us/education/sctemp/12345/1269823677/hr.sw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2630" y="762000"/>
            <a:ext cx="6359770" cy="2895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The evolution of stars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06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Vicki Murillo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Amherst Education Center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Earth Science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6324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 Mass Stars</a:t>
            </a:r>
            <a:endParaRPr lang="en-US" dirty="0"/>
          </a:p>
        </p:txBody>
      </p:sp>
      <p:sp>
        <p:nvSpPr>
          <p:cNvPr id="22530" name="TextBox 6"/>
          <p:cNvSpPr txBox="1">
            <a:spLocks noChangeArrowheads="1"/>
          </p:cNvSpPr>
          <p:nvPr/>
        </p:nvSpPr>
        <p:spPr bwMode="auto">
          <a:xfrm>
            <a:off x="152400" y="6400800"/>
            <a:ext cx="883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credits: http://hubblesite.org, http://antwrp.gsfc.nasa.gov, www.windows.ucar.edu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05200" y="28956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Book Antiqua" pitchFamily="18" charset="0"/>
              </a:rPr>
              <a:t>Supergiant (Betelgeuse)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1162050" y="2743200"/>
            <a:ext cx="2038350" cy="3257550"/>
            <a:chOff x="1162050" y="2743200"/>
            <a:chExt cx="2038350" cy="3257729"/>
          </a:xfrm>
        </p:grpSpPr>
        <p:sp>
          <p:nvSpPr>
            <p:cNvPr id="22551" name="TextBox 8"/>
            <p:cNvSpPr txBox="1">
              <a:spLocks noChangeArrowheads="1"/>
            </p:cNvSpPr>
            <p:nvPr/>
          </p:nvSpPr>
          <p:spPr bwMode="auto">
            <a:xfrm>
              <a:off x="1219200" y="4800600"/>
              <a:ext cx="19050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Main sequence star (Regulus compared to Sun)</a:t>
              </a:r>
            </a:p>
          </p:txBody>
        </p:sp>
        <p:pic>
          <p:nvPicPr>
            <p:cNvPr id="2255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62050" y="2743200"/>
              <a:ext cx="2038350" cy="20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6248400" y="1371600"/>
            <a:ext cx="1905000" cy="2133600"/>
            <a:chOff x="6248400" y="1371600"/>
            <a:chExt cx="1905000" cy="2133600"/>
          </a:xfrm>
        </p:grpSpPr>
        <p:sp>
          <p:nvSpPr>
            <p:cNvPr id="22549" name="TextBox 12"/>
            <p:cNvSpPr txBox="1">
              <a:spLocks noChangeArrowheads="1"/>
            </p:cNvSpPr>
            <p:nvPr/>
          </p:nvSpPr>
          <p:spPr bwMode="auto">
            <a:xfrm>
              <a:off x="6248400" y="13716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Supernova (M1)</a:t>
              </a:r>
            </a:p>
          </p:txBody>
        </p:sp>
        <p:pic>
          <p:nvPicPr>
            <p:cNvPr id="22550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1714735"/>
              <a:ext cx="1752600" cy="179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4267200" y="4267200"/>
            <a:ext cx="1981200" cy="1970088"/>
            <a:chOff x="4267200" y="4267200"/>
            <a:chExt cx="1981200" cy="1969532"/>
          </a:xfrm>
        </p:grpSpPr>
        <p:pic>
          <p:nvPicPr>
            <p:cNvPr id="22547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67200" y="4267200"/>
              <a:ext cx="1981200" cy="1578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8" name="TextBox 21"/>
            <p:cNvSpPr txBox="1">
              <a:spLocks noChangeArrowheads="1"/>
            </p:cNvSpPr>
            <p:nvPr/>
          </p:nvSpPr>
          <p:spPr bwMode="auto">
            <a:xfrm>
              <a:off x="4343400" y="58674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Neutron Star </a:t>
              </a: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6705600" y="4267200"/>
            <a:ext cx="2076450" cy="2093913"/>
            <a:chOff x="6705600" y="4267200"/>
            <a:chExt cx="2076450" cy="2094131"/>
          </a:xfrm>
        </p:grpSpPr>
        <p:pic>
          <p:nvPicPr>
            <p:cNvPr id="22545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2076450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6" name="TextBox 22"/>
            <p:cNvSpPr txBox="1">
              <a:spLocks noChangeArrowheads="1"/>
            </p:cNvSpPr>
            <p:nvPr/>
          </p:nvSpPr>
          <p:spPr bwMode="auto">
            <a:xfrm>
              <a:off x="6781800" y="5715000"/>
              <a:ext cx="1905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Black Hole (NGC 1097)</a:t>
              </a:r>
            </a:p>
          </p:txBody>
        </p:sp>
      </p:grpSp>
      <p:sp>
        <p:nvSpPr>
          <p:cNvPr id="44" name="Bent-Up Arrow 43"/>
          <p:cNvSpPr/>
          <p:nvPr/>
        </p:nvSpPr>
        <p:spPr>
          <a:xfrm rot="5400000" flipH="1">
            <a:off x="2705100" y="1943100"/>
            <a:ext cx="685800" cy="609600"/>
          </a:xfrm>
          <a:prstGeom prst="bentUpArrow">
            <a:avLst>
              <a:gd name="adj1" fmla="val 25000"/>
              <a:gd name="adj2" fmla="val 27381"/>
              <a:gd name="adj3" fmla="val 29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Bent-Up Arrow 44"/>
          <p:cNvSpPr/>
          <p:nvPr/>
        </p:nvSpPr>
        <p:spPr>
          <a:xfrm rot="5400000">
            <a:off x="304800" y="2819400"/>
            <a:ext cx="762000" cy="609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ight Arrow 46"/>
          <p:cNvSpPr/>
          <p:nvPr/>
        </p:nvSpPr>
        <p:spPr>
          <a:xfrm>
            <a:off x="5715000" y="2133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ight Arrow 47"/>
          <p:cNvSpPr/>
          <p:nvPr/>
        </p:nvSpPr>
        <p:spPr>
          <a:xfrm rot="7610486">
            <a:off x="5867400" y="3733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Right Arrow 48"/>
          <p:cNvSpPr/>
          <p:nvPr/>
        </p:nvSpPr>
        <p:spPr>
          <a:xfrm rot="3591886">
            <a:off x="7331075" y="3733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228600" y="304800"/>
            <a:ext cx="1933575" cy="2274888"/>
            <a:chOff x="228600" y="304800"/>
            <a:chExt cx="1933575" cy="2274332"/>
          </a:xfrm>
        </p:grpSpPr>
        <p:sp>
          <p:nvSpPr>
            <p:cNvPr id="22543" name="TextBox 7"/>
            <p:cNvSpPr txBox="1">
              <a:spLocks noChangeArrowheads="1"/>
            </p:cNvSpPr>
            <p:nvPr/>
          </p:nvSpPr>
          <p:spPr bwMode="auto">
            <a:xfrm>
              <a:off x="228600" y="22098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Nebula (Cone)</a:t>
              </a:r>
            </a:p>
          </p:txBody>
        </p:sp>
        <p:pic>
          <p:nvPicPr>
            <p:cNvPr id="22544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8600" y="304800"/>
              <a:ext cx="1933575" cy="1856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3429000" y="1219200"/>
            <a:ext cx="2133600" cy="16748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4" grpId="0" animBg="1"/>
      <p:bldP spid="45" grpId="0" animBg="1"/>
      <p:bldP spid="47" grpId="0" animBg="1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 Mass Star Evolution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8534400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52400" y="6400800"/>
            <a:ext cx="883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credit: http://astronomyonline.org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 Mass Star Evolution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708525"/>
          </a:xfrm>
          <a:prstGeom prst="rect">
            <a:avLst/>
          </a:prstGeom>
        </p:spPr>
        <p:txBody>
          <a:bodyPr/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u="sng" dirty="0">
                <a:latin typeface="+mn-lt"/>
              </a:rPr>
              <a:t>Supernova</a:t>
            </a:r>
            <a:r>
              <a:rPr lang="en-US" sz="2800" dirty="0">
                <a:latin typeface="+mn-lt"/>
              </a:rPr>
              <a:t>: the </a:t>
            </a:r>
            <a:r>
              <a:rPr lang="en-US" sz="2800" u="sng" dirty="0">
                <a:latin typeface="+mn-lt"/>
              </a:rPr>
              <a:t>explosion of</a:t>
            </a:r>
            <a:r>
              <a:rPr lang="en-US" sz="2800" dirty="0">
                <a:latin typeface="+mn-lt"/>
              </a:rPr>
              <a:t> the outer portion of a </a:t>
            </a:r>
            <a:r>
              <a:rPr lang="en-US" sz="2800" u="sng" dirty="0">
                <a:latin typeface="+mn-lt"/>
              </a:rPr>
              <a:t>supergiant</a:t>
            </a:r>
            <a:r>
              <a:rPr lang="en-US" sz="2800" dirty="0">
                <a:latin typeface="+mn-lt"/>
              </a:rPr>
              <a:t>.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u="sng" dirty="0">
                <a:latin typeface="+mn-lt"/>
              </a:rPr>
              <a:t>Neutron star</a:t>
            </a:r>
            <a:r>
              <a:rPr lang="en-US" sz="2800" dirty="0">
                <a:latin typeface="+mn-lt"/>
              </a:rPr>
              <a:t>: </a:t>
            </a:r>
            <a:r>
              <a:rPr lang="en-US" sz="2800" u="sng" dirty="0">
                <a:latin typeface="+mn-lt"/>
              </a:rPr>
              <a:t>a supernova becomes a neutron star if its mass is between 1.4 and 3 times that of the Sun</a:t>
            </a:r>
            <a:r>
              <a:rPr lang="en-US" sz="2800" dirty="0">
                <a:latin typeface="+mn-lt"/>
              </a:rPr>
              <a:t>. Neutron stars are so dense that a teaspoonful would weigh more than 600 million tons in Earth’s gravity.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u="sng" dirty="0">
                <a:latin typeface="+mn-lt"/>
              </a:rPr>
              <a:t>Black hole</a:t>
            </a:r>
            <a:r>
              <a:rPr lang="en-US" sz="2800" dirty="0">
                <a:latin typeface="+mn-lt"/>
              </a:rPr>
              <a:t>: </a:t>
            </a:r>
            <a:r>
              <a:rPr lang="en-US" sz="2800" u="sng" dirty="0">
                <a:latin typeface="+mn-lt"/>
              </a:rPr>
              <a:t>If a supernova’s core is more than 3 times the Sun’s mass, it becomes a black hole</a:t>
            </a:r>
            <a:r>
              <a:rPr lang="en-US" sz="2800" dirty="0">
                <a:latin typeface="+mn-lt"/>
              </a:rPr>
              <a:t>.  Its gravity is so strong that nothing can escape from it, not even light.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Recycled Matter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 supernovas explode, they release clouds of gas and dust.  This material is recycled and is used to form new stars.</a:t>
            </a:r>
          </a:p>
          <a:p>
            <a:r>
              <a:rPr lang="en-US" smtClean="0"/>
              <a:t>Crab Nebula:	</a:t>
            </a:r>
          </a:p>
          <a:p>
            <a:pPr lvl="1"/>
            <a:r>
              <a:rPr lang="en-US" smtClean="0"/>
              <a:t>A supernova remnant</a:t>
            </a:r>
          </a:p>
          <a:p>
            <a:pPr lvl="1"/>
            <a:r>
              <a:rPr lang="en-US" smtClean="0"/>
              <a:t>Observers in China and Japan 			recorded the supernova nearly 				1,000 years ago, in 1054.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1242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4419600" y="64008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http://hubblesite.org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Time to Assess Your Learning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3962400"/>
          </a:xfrm>
          <a:prstGeom prst="rect">
            <a:avLst/>
          </a:prstGeom>
        </p:spPr>
        <p:txBody>
          <a:bodyPr/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>
                <a:latin typeface="+mn-lt"/>
              </a:rPr>
              <a:t>Are you able to: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en-US" sz="1600" dirty="0">
              <a:latin typeface="+mn-lt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400" dirty="0">
                <a:latin typeface="+mn-lt"/>
              </a:rPr>
              <a:t>List the sequence of stages in the evolution of both low mass and high mass stars?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en-US" sz="1600" dirty="0">
              <a:latin typeface="+mn-lt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400" dirty="0">
                <a:latin typeface="+mn-lt"/>
              </a:rPr>
              <a:t>Describe how the gas composition of a star changes as it evolves?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en-US" sz="1600" dirty="0">
              <a:latin typeface="+mn-lt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400" dirty="0">
                <a:latin typeface="+mn-lt"/>
              </a:rPr>
              <a:t>Track the position of a star on a H-R diagram as it evolves?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5791200"/>
            <a:ext cx="5486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8640" indent="-411480"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Let’s give it a try!</a:t>
            </a: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6324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Low Mass Stars</a:t>
            </a:r>
            <a:endParaRPr lang="en-US" dirty="0"/>
          </a:p>
        </p:txBody>
      </p:sp>
      <p:sp>
        <p:nvSpPr>
          <p:cNvPr id="27650" name="TextBox 6"/>
          <p:cNvSpPr txBox="1">
            <a:spLocks noChangeArrowheads="1"/>
          </p:cNvSpPr>
          <p:nvPr/>
        </p:nvSpPr>
        <p:spPr bwMode="auto">
          <a:xfrm>
            <a:off x="152400" y="6400800"/>
            <a:ext cx="883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credits: http://hubblesite.org, http://chandra.harvard.edu, www.windows.ucar.edu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438400" y="1676400"/>
            <a:ext cx="1924050" cy="2905125"/>
            <a:chOff x="2438400" y="1676400"/>
            <a:chExt cx="1924050" cy="2904530"/>
          </a:xfrm>
        </p:grpSpPr>
        <p:pic>
          <p:nvPicPr>
            <p:cNvPr id="2766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8400" y="1676400"/>
              <a:ext cx="1924050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5" name="TextBox 8"/>
            <p:cNvSpPr txBox="1">
              <a:spLocks noChangeArrowheads="1"/>
            </p:cNvSpPr>
            <p:nvPr/>
          </p:nvSpPr>
          <p:spPr bwMode="auto">
            <a:xfrm>
              <a:off x="2438400" y="3657600"/>
              <a:ext cx="19050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Main sequence star (Proxima Centauri)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7010400" y="3697288"/>
            <a:ext cx="1905000" cy="2627312"/>
            <a:chOff x="7010400" y="3697069"/>
            <a:chExt cx="1905000" cy="2627531"/>
          </a:xfrm>
        </p:grpSpPr>
        <p:pic>
          <p:nvPicPr>
            <p:cNvPr id="2766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86600" y="4343400"/>
              <a:ext cx="1817751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2" name="TextBox 12"/>
            <p:cNvSpPr txBox="1">
              <a:spLocks noChangeArrowheads="1"/>
            </p:cNvSpPr>
            <p:nvPr/>
          </p:nvSpPr>
          <p:spPr bwMode="auto">
            <a:xfrm>
              <a:off x="7010400" y="3697069"/>
              <a:ext cx="1905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White Dwarf (Sirius B)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>
              <a:off x="7086546" y="4952895"/>
              <a:ext cx="1295508" cy="228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53" name="Group 15"/>
          <p:cNvGrpSpPr>
            <a:grpSpLocks/>
          </p:cNvGrpSpPr>
          <p:nvPr/>
        </p:nvGrpSpPr>
        <p:grpSpPr bwMode="auto">
          <a:xfrm>
            <a:off x="838200" y="3733800"/>
            <a:ext cx="5181600" cy="2286000"/>
            <a:chOff x="838200" y="3733800"/>
            <a:chExt cx="5181600" cy="2286000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838200" y="3733800"/>
              <a:ext cx="5181600" cy="2286000"/>
            </a:xfrm>
            <a:prstGeom prst="straightConnector1">
              <a:avLst/>
            </a:prstGeom>
            <a:ln w="635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60" name="TextBox 20"/>
            <p:cNvSpPr txBox="1">
              <a:spLocks noChangeArrowheads="1"/>
            </p:cNvSpPr>
            <p:nvPr/>
          </p:nvSpPr>
          <p:spPr bwMode="auto">
            <a:xfrm rot="1395911">
              <a:off x="1261680" y="4777627"/>
              <a:ext cx="2895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Book Antiqua" pitchFamily="18" charset="0"/>
                </a:rPr>
                <a:t>Increasing time</a:t>
              </a:r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28600" y="685800"/>
            <a:ext cx="1933575" cy="2274888"/>
            <a:chOff x="228600" y="685800"/>
            <a:chExt cx="1933575" cy="2274332"/>
          </a:xfrm>
        </p:grpSpPr>
        <p:sp>
          <p:nvSpPr>
            <p:cNvPr id="27657" name="TextBox 7"/>
            <p:cNvSpPr txBox="1">
              <a:spLocks noChangeArrowheads="1"/>
            </p:cNvSpPr>
            <p:nvPr/>
          </p:nvSpPr>
          <p:spPr bwMode="auto">
            <a:xfrm>
              <a:off x="228600" y="25908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Book Antiqua" pitchFamily="18" charset="0"/>
                </a:rPr>
                <a:t>Nebula (Eskimo)</a:t>
              </a:r>
            </a:p>
          </p:txBody>
        </p:sp>
        <p:pic>
          <p:nvPicPr>
            <p:cNvPr id="27658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8600" y="685800"/>
              <a:ext cx="193357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24400" y="25146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Book Antiqua" pitchFamily="18" charset="0"/>
              </a:rPr>
              <a:t>Red Giant (Arcturus)</a:t>
            </a:r>
          </a:p>
        </p:txBody>
      </p:sp>
      <p:pic>
        <p:nvPicPr>
          <p:cNvPr id="2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 t="15154" b="20869"/>
          <a:stretch>
            <a:fillRect/>
          </a:stretch>
        </p:blipFill>
        <p:spPr>
          <a:xfrm>
            <a:off x="4724400" y="3124200"/>
            <a:ext cx="2133600" cy="1819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6324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 Mass Stars</a:t>
            </a:r>
            <a:endParaRPr lang="en-US" dirty="0"/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152400" y="6400800"/>
            <a:ext cx="883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credits: http://hubblesite.org, http://antwrp.gsfc.nasa.gov, www.windows.ucar.edu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05200" y="28956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Book Antiqua" pitchFamily="18" charset="0"/>
              </a:rPr>
              <a:t>Supergiant (Betelgeuse)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162050" y="2743200"/>
            <a:ext cx="2038350" cy="3257550"/>
            <a:chOff x="1162050" y="2743200"/>
            <a:chExt cx="2038350" cy="3257729"/>
          </a:xfrm>
        </p:grpSpPr>
        <p:sp>
          <p:nvSpPr>
            <p:cNvPr id="28695" name="TextBox 8"/>
            <p:cNvSpPr txBox="1">
              <a:spLocks noChangeArrowheads="1"/>
            </p:cNvSpPr>
            <p:nvPr/>
          </p:nvSpPr>
          <p:spPr bwMode="auto">
            <a:xfrm>
              <a:off x="1219200" y="4800600"/>
              <a:ext cx="19050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Main sequence star (Regulus compared to Sun)</a:t>
              </a:r>
            </a:p>
          </p:txBody>
        </p:sp>
        <p:pic>
          <p:nvPicPr>
            <p:cNvPr id="2869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62050" y="2743200"/>
              <a:ext cx="2038350" cy="20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248400" y="1371600"/>
            <a:ext cx="1905000" cy="2133600"/>
            <a:chOff x="6248400" y="1371600"/>
            <a:chExt cx="1905000" cy="2133600"/>
          </a:xfrm>
        </p:grpSpPr>
        <p:sp>
          <p:nvSpPr>
            <p:cNvPr id="28693" name="TextBox 12"/>
            <p:cNvSpPr txBox="1">
              <a:spLocks noChangeArrowheads="1"/>
            </p:cNvSpPr>
            <p:nvPr/>
          </p:nvSpPr>
          <p:spPr bwMode="auto">
            <a:xfrm>
              <a:off x="6248400" y="13716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Supernova (M1)</a:t>
              </a:r>
            </a:p>
          </p:txBody>
        </p:sp>
        <p:pic>
          <p:nvPicPr>
            <p:cNvPr id="2869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1714735"/>
              <a:ext cx="1752600" cy="179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4267200" y="4267200"/>
            <a:ext cx="1981200" cy="1970088"/>
            <a:chOff x="4267200" y="4267200"/>
            <a:chExt cx="1981200" cy="1969532"/>
          </a:xfrm>
        </p:grpSpPr>
        <p:pic>
          <p:nvPicPr>
            <p:cNvPr id="28691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67200" y="4267200"/>
              <a:ext cx="1981200" cy="1578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2" name="TextBox 21"/>
            <p:cNvSpPr txBox="1">
              <a:spLocks noChangeArrowheads="1"/>
            </p:cNvSpPr>
            <p:nvPr/>
          </p:nvSpPr>
          <p:spPr bwMode="auto">
            <a:xfrm>
              <a:off x="4343400" y="58674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Neutron Star 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705600" y="4267200"/>
            <a:ext cx="2076450" cy="2093913"/>
            <a:chOff x="6705600" y="4267200"/>
            <a:chExt cx="2076450" cy="2094131"/>
          </a:xfrm>
        </p:grpSpPr>
        <p:pic>
          <p:nvPicPr>
            <p:cNvPr id="28689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2076450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0" name="TextBox 22"/>
            <p:cNvSpPr txBox="1">
              <a:spLocks noChangeArrowheads="1"/>
            </p:cNvSpPr>
            <p:nvPr/>
          </p:nvSpPr>
          <p:spPr bwMode="auto">
            <a:xfrm>
              <a:off x="6781800" y="5715000"/>
              <a:ext cx="1905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Black Hole (NGC 1097)</a:t>
              </a:r>
            </a:p>
          </p:txBody>
        </p:sp>
      </p:grpSp>
      <p:sp>
        <p:nvSpPr>
          <p:cNvPr id="44" name="Bent-Up Arrow 43"/>
          <p:cNvSpPr/>
          <p:nvPr/>
        </p:nvSpPr>
        <p:spPr>
          <a:xfrm rot="5400000" flipH="1">
            <a:off x="2705100" y="1943100"/>
            <a:ext cx="685800" cy="609600"/>
          </a:xfrm>
          <a:prstGeom prst="bentUpArrow">
            <a:avLst>
              <a:gd name="adj1" fmla="val 25000"/>
              <a:gd name="adj2" fmla="val 27381"/>
              <a:gd name="adj3" fmla="val 29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Bent-Up Arrow 44"/>
          <p:cNvSpPr/>
          <p:nvPr/>
        </p:nvSpPr>
        <p:spPr>
          <a:xfrm rot="5400000">
            <a:off x="304800" y="2819400"/>
            <a:ext cx="762000" cy="609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ight Arrow 46"/>
          <p:cNvSpPr/>
          <p:nvPr/>
        </p:nvSpPr>
        <p:spPr>
          <a:xfrm>
            <a:off x="5715000" y="2133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ight Arrow 47"/>
          <p:cNvSpPr/>
          <p:nvPr/>
        </p:nvSpPr>
        <p:spPr>
          <a:xfrm rot="7610486">
            <a:off x="5867400" y="3733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Right Arrow 48"/>
          <p:cNvSpPr/>
          <p:nvPr/>
        </p:nvSpPr>
        <p:spPr>
          <a:xfrm rot="3591886">
            <a:off x="7331075" y="3733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228600" y="304800"/>
            <a:ext cx="1933575" cy="2274888"/>
            <a:chOff x="228600" y="304800"/>
            <a:chExt cx="1933575" cy="2274332"/>
          </a:xfrm>
        </p:grpSpPr>
        <p:sp>
          <p:nvSpPr>
            <p:cNvPr id="28687" name="TextBox 7"/>
            <p:cNvSpPr txBox="1">
              <a:spLocks noChangeArrowheads="1"/>
            </p:cNvSpPr>
            <p:nvPr/>
          </p:nvSpPr>
          <p:spPr bwMode="auto">
            <a:xfrm>
              <a:off x="228600" y="22098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Nebula (Cone)</a:t>
              </a:r>
            </a:p>
          </p:txBody>
        </p:sp>
        <p:pic>
          <p:nvPicPr>
            <p:cNvPr id="28688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8600" y="304800"/>
              <a:ext cx="1933575" cy="1856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3429000" y="1219200"/>
            <a:ext cx="2133600" cy="16748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4" grpId="0" animBg="1"/>
      <p:bldP spid="45" grpId="0" animBg="1"/>
      <p:bldP spid="47" grpId="0" animBg="1"/>
      <p:bldP spid="4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will the Sun’s composition change over time?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905000"/>
            <a:ext cx="3319463" cy="3149600"/>
          </a:xfrm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05000"/>
            <a:ext cx="3606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4876800" y="6477000"/>
            <a:ext cx="4114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credits: http://www.suntrek.org</a:t>
            </a: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381000" y="541020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ook Antiqua" pitchFamily="18" charset="0"/>
              </a:rPr>
              <a:t>What will happen to these percentages in the future?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Evolution and the H-R Diagram</a:t>
            </a:r>
            <a:endParaRPr lang="en-US" dirty="0"/>
          </a:p>
        </p:txBody>
      </p:sp>
      <p:pic>
        <p:nvPicPr>
          <p:cNvPr id="307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914400"/>
            <a:ext cx="6454775" cy="4094163"/>
          </a:xfrm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3429000" y="64008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http://lcogt.net/en/book/h-r-diagram</a:t>
            </a: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228600" y="5105400"/>
            <a:ext cx="868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ook Antiqua" pitchFamily="18" charset="0"/>
              </a:rPr>
              <a:t>Which stars are the youngest?  Oldest?  </a:t>
            </a:r>
          </a:p>
          <a:p>
            <a:pPr algn="ctr"/>
            <a:r>
              <a:rPr lang="en-US" sz="2400" b="1">
                <a:latin typeface="Book Antiqua" pitchFamily="18" charset="0"/>
              </a:rPr>
              <a:t>Which started as high mass stars?  </a:t>
            </a:r>
          </a:p>
          <a:p>
            <a:pPr algn="ctr"/>
            <a:r>
              <a:rPr lang="en-US" sz="2400" b="1">
                <a:latin typeface="Book Antiqua" pitchFamily="18" charset="0"/>
              </a:rPr>
              <a:t>Where is our Sun and what will happen to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mtClean="0"/>
              <a:t>After this lesson, you will be able to:</a:t>
            </a:r>
          </a:p>
          <a:p>
            <a:endParaRPr lang="en-US" smtClean="0"/>
          </a:p>
          <a:p>
            <a:pPr lvl="1"/>
            <a:r>
              <a:rPr lang="en-US" sz="2800" smtClean="0"/>
              <a:t>List the sequence of stages in the evolution of both low mass and high mass stars</a:t>
            </a:r>
          </a:p>
          <a:p>
            <a:pPr lvl="1"/>
            <a:r>
              <a:rPr lang="en-US" sz="2800" smtClean="0"/>
              <a:t>Describe how the gas composition of a star changes as it evolves</a:t>
            </a:r>
          </a:p>
          <a:p>
            <a:pPr lvl="1"/>
            <a:r>
              <a:rPr lang="en-US" sz="2800" smtClean="0"/>
              <a:t>Track the position of a star on a H-R diagram as it evolves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 Star is Born…</a:t>
            </a:r>
            <a:endParaRPr lang="en-US" dirty="0"/>
          </a:p>
        </p:txBody>
      </p:sp>
      <p:pic>
        <p:nvPicPr>
          <p:cNvPr id="1536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600200"/>
            <a:ext cx="3810000" cy="3810000"/>
          </a:xfrm>
        </p:spPr>
      </p:pic>
      <p:pic>
        <p:nvPicPr>
          <p:cNvPr id="15363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600200"/>
            <a:ext cx="3865563" cy="3810000"/>
          </a:xfrm>
        </p:spPr>
      </p:pic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609600" y="55626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ook Antiqua" pitchFamily="18" charset="0"/>
              </a:rPr>
              <a:t>Eagle Nebula</a:t>
            </a:r>
          </a:p>
        </p:txBody>
      </p:sp>
      <p:sp>
        <p:nvSpPr>
          <p:cNvPr id="15365" name="TextBox 8"/>
          <p:cNvSpPr txBox="1">
            <a:spLocks noChangeArrowheads="1"/>
          </p:cNvSpPr>
          <p:nvPr/>
        </p:nvSpPr>
        <p:spPr bwMode="auto">
          <a:xfrm>
            <a:off x="4876800" y="55626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Book Antiqua" pitchFamily="18" charset="0"/>
              </a:rPr>
              <a:t>Orion Nebula</a:t>
            </a: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4343400" y="64008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http://hubblesite.org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Nebula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Nebula: a large cloud of gas and dust where stars form</a:t>
            </a:r>
          </a:p>
          <a:p>
            <a:r>
              <a:rPr lang="en-US" smtClean="0"/>
              <a:t>A </a:t>
            </a:r>
            <a:r>
              <a:rPr lang="en-US" u="sng" smtClean="0"/>
              <a:t>nebula contracts due to</a:t>
            </a:r>
            <a:r>
              <a:rPr lang="en-US" smtClean="0"/>
              <a:t> the force of </a:t>
            </a:r>
            <a:r>
              <a:rPr lang="en-US" u="sng" smtClean="0"/>
              <a:t>gravity</a:t>
            </a:r>
            <a:r>
              <a:rPr lang="en-US" smtClean="0"/>
              <a:t> exerted by the particles of gas and dust.</a:t>
            </a:r>
          </a:p>
          <a:p>
            <a:r>
              <a:rPr lang="en-US" smtClean="0"/>
              <a:t>As the </a:t>
            </a:r>
            <a:r>
              <a:rPr lang="en-US" u="sng" smtClean="0"/>
              <a:t>particles condense </a:t>
            </a:r>
            <a:r>
              <a:rPr lang="en-US" smtClean="0"/>
              <a:t>and move closer together, </a:t>
            </a:r>
            <a:r>
              <a:rPr lang="en-US" u="sng" smtClean="0"/>
              <a:t>temperature increases</a:t>
            </a:r>
            <a:r>
              <a:rPr lang="en-US" smtClean="0"/>
              <a:t>.</a:t>
            </a:r>
          </a:p>
          <a:p>
            <a:r>
              <a:rPr lang="en-US" u="sng" smtClean="0"/>
              <a:t>Fusion begins</a:t>
            </a:r>
            <a:r>
              <a:rPr lang="en-US" smtClean="0"/>
              <a:t> at 10 million degrees K (~ 18 million °F).</a:t>
            </a:r>
          </a:p>
          <a:p>
            <a:r>
              <a:rPr lang="en-US" smtClean="0"/>
              <a:t>Energy radiates into space.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Fusion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0"/>
            <a:ext cx="8229600" cy="1295400"/>
          </a:xfrm>
        </p:spPr>
        <p:txBody>
          <a:bodyPr/>
          <a:lstStyle/>
          <a:p>
            <a:r>
              <a:rPr lang="en-US" u="sng" smtClean="0"/>
              <a:t>Four hydrogen</a:t>
            </a:r>
            <a:r>
              <a:rPr lang="en-US" smtClean="0"/>
              <a:t> (H) nuclei combine to </a:t>
            </a:r>
            <a:r>
              <a:rPr lang="en-US" u="sng" smtClean="0"/>
              <a:t>create one helium</a:t>
            </a:r>
            <a:r>
              <a:rPr lang="en-US" smtClean="0"/>
              <a:t> (He) nucleus, </a:t>
            </a:r>
            <a:r>
              <a:rPr lang="en-US" u="sng" smtClean="0"/>
              <a:t>releasing</a:t>
            </a:r>
            <a:r>
              <a:rPr lang="en-US" smtClean="0"/>
              <a:t> huge amounts of </a:t>
            </a:r>
            <a:r>
              <a:rPr lang="en-US" u="sng" smtClean="0"/>
              <a:t>energy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143000"/>
            <a:ext cx="7086600" cy="4054475"/>
          </a:xfrm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343400" y="64008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http://nobelprize.org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Path to Take?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life cycle of a star depends on its mass.</a:t>
            </a:r>
          </a:p>
          <a:p>
            <a:endParaRPr lang="en-US" smtClean="0"/>
          </a:p>
          <a:p>
            <a:r>
              <a:rPr lang="en-US" smtClean="0"/>
              <a:t>Low mass stars spend much more time in the main sequence stage and eventually end up as white dwarfs.</a:t>
            </a:r>
          </a:p>
          <a:p>
            <a:endParaRPr lang="en-US" smtClean="0"/>
          </a:p>
          <a:p>
            <a:r>
              <a:rPr lang="en-US" smtClean="0"/>
              <a:t>High mass stars evolve more quickly and violently.  They end up as neutron stars or black holes.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Path to Take?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954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3886200" y="6400800"/>
            <a:ext cx="510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http://essayweb.net/astronomy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6324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Low Mass Stars</a:t>
            </a:r>
            <a:endParaRPr lang="en-US" dirty="0"/>
          </a:p>
        </p:txBody>
      </p:sp>
      <p:sp>
        <p:nvSpPr>
          <p:cNvPr id="20482" name="TextBox 6"/>
          <p:cNvSpPr txBox="1">
            <a:spLocks noChangeArrowheads="1"/>
          </p:cNvSpPr>
          <p:nvPr/>
        </p:nvSpPr>
        <p:spPr bwMode="auto">
          <a:xfrm>
            <a:off x="152400" y="6400800"/>
            <a:ext cx="883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600">
                <a:latin typeface="Book Antiqua" pitchFamily="18" charset="0"/>
              </a:rPr>
              <a:t>Image credits: http://hubblesite.org, http://chandra.harvard.edu, www.windows.ucar.edu</a:t>
            </a: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2438400" y="1676400"/>
            <a:ext cx="1924050" cy="2905125"/>
            <a:chOff x="2438400" y="1676400"/>
            <a:chExt cx="1924050" cy="2904530"/>
          </a:xfrm>
        </p:grpSpPr>
        <p:pic>
          <p:nvPicPr>
            <p:cNvPr id="2049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8400" y="1676400"/>
              <a:ext cx="1924050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7" name="TextBox 8"/>
            <p:cNvSpPr txBox="1">
              <a:spLocks noChangeArrowheads="1"/>
            </p:cNvSpPr>
            <p:nvPr/>
          </p:nvSpPr>
          <p:spPr bwMode="auto">
            <a:xfrm>
              <a:off x="2438400" y="3657600"/>
              <a:ext cx="19050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Main sequence star (Proxima Centauri)</a:t>
              </a: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7010400" y="3697288"/>
            <a:ext cx="1905000" cy="2627312"/>
            <a:chOff x="7010400" y="3697069"/>
            <a:chExt cx="1905000" cy="2627531"/>
          </a:xfrm>
        </p:grpSpPr>
        <p:pic>
          <p:nvPicPr>
            <p:cNvPr id="2049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86600" y="4343400"/>
              <a:ext cx="1817751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4" name="TextBox 12"/>
            <p:cNvSpPr txBox="1">
              <a:spLocks noChangeArrowheads="1"/>
            </p:cNvSpPr>
            <p:nvPr/>
          </p:nvSpPr>
          <p:spPr bwMode="auto">
            <a:xfrm>
              <a:off x="7010400" y="3697069"/>
              <a:ext cx="1905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Book Antiqua" pitchFamily="18" charset="0"/>
                </a:rPr>
                <a:t>White Dwarf (Sirius B)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>
              <a:off x="7086546" y="4952895"/>
              <a:ext cx="1295508" cy="228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5" name="Group 15"/>
          <p:cNvGrpSpPr>
            <a:grpSpLocks/>
          </p:cNvGrpSpPr>
          <p:nvPr/>
        </p:nvGrpSpPr>
        <p:grpSpPr bwMode="auto">
          <a:xfrm>
            <a:off x="838200" y="3733800"/>
            <a:ext cx="5181600" cy="2286000"/>
            <a:chOff x="838200" y="3733800"/>
            <a:chExt cx="5181600" cy="2286000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838200" y="3733800"/>
              <a:ext cx="5181600" cy="2286000"/>
            </a:xfrm>
            <a:prstGeom prst="straightConnector1">
              <a:avLst/>
            </a:prstGeom>
            <a:ln w="635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2" name="TextBox 20"/>
            <p:cNvSpPr txBox="1">
              <a:spLocks noChangeArrowheads="1"/>
            </p:cNvSpPr>
            <p:nvPr/>
          </p:nvSpPr>
          <p:spPr bwMode="auto">
            <a:xfrm rot="1395911">
              <a:off x="1261680" y="4777627"/>
              <a:ext cx="2895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Book Antiqua" pitchFamily="18" charset="0"/>
                </a:rPr>
                <a:t>Increasing time</a:t>
              </a: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28600" y="685800"/>
            <a:ext cx="1933575" cy="2274888"/>
            <a:chOff x="228600" y="685800"/>
            <a:chExt cx="1933575" cy="2274332"/>
          </a:xfrm>
        </p:grpSpPr>
        <p:sp>
          <p:nvSpPr>
            <p:cNvPr id="20489" name="TextBox 7"/>
            <p:cNvSpPr txBox="1">
              <a:spLocks noChangeArrowheads="1"/>
            </p:cNvSpPr>
            <p:nvPr/>
          </p:nvSpPr>
          <p:spPr bwMode="auto">
            <a:xfrm>
              <a:off x="228600" y="2590800"/>
              <a:ext cx="1905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Book Antiqua" pitchFamily="18" charset="0"/>
                </a:rPr>
                <a:t>Nebula (Eskimo)</a:t>
              </a:r>
            </a:p>
          </p:txBody>
        </p:sp>
        <p:pic>
          <p:nvPicPr>
            <p:cNvPr id="2049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8600" y="685800"/>
              <a:ext cx="193357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24400" y="25146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Book Antiqua" pitchFamily="18" charset="0"/>
              </a:rPr>
              <a:t>Red Giant (Arcturus)</a:t>
            </a:r>
          </a:p>
        </p:txBody>
      </p:sp>
      <p:pic>
        <p:nvPicPr>
          <p:cNvPr id="2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 t="15154" b="20869"/>
          <a:stretch>
            <a:fillRect/>
          </a:stretch>
        </p:blipFill>
        <p:spPr>
          <a:xfrm>
            <a:off x="4724400" y="3124200"/>
            <a:ext cx="2133600" cy="1819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Our Sun: A Low Mass Star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2296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52400" y="6400800"/>
            <a:ext cx="883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Book Antiqua" pitchFamily="18" charset="0"/>
              </a:rPr>
              <a:t>Image credit: http://www.theresilientearth.com, http://chandra.harvard.edu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962400"/>
            <a:ext cx="4157663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0088" y="3962400"/>
            <a:ext cx="42211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450</TotalTime>
  <Words>512</Words>
  <Application>Microsoft Office PowerPoint</Application>
  <PresentationFormat>On-screen Show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Apex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stars</dc:title>
  <dc:creator>HP Authorized Customer</dc:creator>
  <cp:lastModifiedBy>vmurillo</cp:lastModifiedBy>
  <cp:revision>25</cp:revision>
  <dcterms:created xsi:type="dcterms:W3CDTF">2010-03-28T17:25:49Z</dcterms:created>
  <dcterms:modified xsi:type="dcterms:W3CDTF">2010-03-29T16:09:03Z</dcterms:modified>
</cp:coreProperties>
</file>